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73146" autoAdjust="0"/>
  </p:normalViewPr>
  <p:slideViewPr>
    <p:cSldViewPr>
      <p:cViewPr varScale="1">
        <p:scale>
          <a:sx n="38" d="100"/>
          <a:sy n="38" d="100"/>
        </p:scale>
        <p:origin x="1445" y="2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'Task 3_Final Content Data set'!$H$1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D48-4490-A764-2E2812C1E8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D48-4490-A764-2E2812C1E8F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D48-4490-A764-2E2812C1E8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D48-4490-A764-2E2812C1E8F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D48-4490-A764-2E2812C1E8F6}"/>
              </c:ext>
            </c:extLst>
          </c:dPt>
          <c:cat>
            <c:multiLvlStrRef>
              <c:f>'Task 3_Final Content Data set'!$F$2:$G$6</c:f>
              <c:multiLvlStrCache>
                <c:ptCount val="5"/>
                <c:lvl>
                  <c:pt idx="0">
                    <c:v>negative</c:v>
                  </c:pt>
                  <c:pt idx="1">
                    <c:v>positive</c:v>
                  </c:pt>
                  <c:pt idx="2">
                    <c:v>neutral</c:v>
                  </c:pt>
                </c:lvl>
                <c:lvl>
                  <c:pt idx="0">
                    <c:v>animals</c:v>
                  </c:pt>
                  <c:pt idx="1">
                    <c:v>cooking</c:v>
                  </c:pt>
                  <c:pt idx="2">
                    <c:v>culture</c:v>
                  </c:pt>
                  <c:pt idx="3">
                    <c:v>dogs</c:v>
                  </c:pt>
                  <c:pt idx="4">
                    <c:v>education</c:v>
                  </c:pt>
                </c:lvl>
              </c:multiLvlStrCache>
            </c:multiLvlStrRef>
          </c:cat>
          <c:val>
            <c:numRef>
              <c:f>'Task 3_Final Content Data set'!$H$2:$H$6</c:f>
              <c:numCache>
                <c:formatCode>General</c:formatCode>
                <c:ptCount val="5"/>
                <c:pt idx="0">
                  <c:v>75</c:v>
                </c:pt>
                <c:pt idx="1">
                  <c:v>72</c:v>
                </c:pt>
                <c:pt idx="2">
                  <c:v>70</c:v>
                </c:pt>
                <c:pt idx="3">
                  <c:v>65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D48-4490-A764-2E2812C1E8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'Task 3_Final Content Data set'!$H$1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'Task 3_Final Content Data set'!$C$2:$G$4</c:f>
              <c:multiLvlStrCache>
                <c:ptCount val="3"/>
                <c:lvl>
                  <c:pt idx="0">
                    <c:v>negative</c:v>
                  </c:pt>
                  <c:pt idx="1">
                    <c:v>positive</c:v>
                  </c:pt>
                  <c:pt idx="2">
                    <c:v>neutral</c:v>
                  </c:pt>
                </c:lvl>
                <c:lvl>
                  <c:pt idx="0">
                    <c:v>animals</c:v>
                  </c:pt>
                  <c:pt idx="1">
                    <c:v>cooking</c:v>
                  </c:pt>
                  <c:pt idx="2">
                    <c:v>culture</c:v>
                  </c:pt>
                </c:lvl>
                <c:lvl>
                  <c:pt idx="0">
                    <c:v>photo</c:v>
                  </c:pt>
                  <c:pt idx="1">
                    <c:v>video</c:v>
                  </c:pt>
                  <c:pt idx="2">
                    <c:v>GIF</c:v>
                  </c:pt>
                </c:lvl>
                <c:lvl>
                  <c:pt idx="0">
                    <c:v>07-11-2020 09:43</c:v>
                  </c:pt>
                  <c:pt idx="1">
                    <c:v>17-06-2021 12:22</c:v>
                  </c:pt>
                  <c:pt idx="2">
                    <c:v>18-04-2021 05:13</c:v>
                  </c:pt>
                </c:lvl>
                <c:lvl>
                  <c:pt idx="0">
                    <c:v>disgust</c:v>
                  </c:pt>
                  <c:pt idx="1">
                    <c:v>dislike</c:v>
                  </c:pt>
                  <c:pt idx="2">
                    <c:v>scared</c:v>
                  </c:pt>
                </c:lvl>
              </c:multiLvlStrCache>
            </c:multiLvlStrRef>
          </c:cat>
          <c:val>
            <c:numRef>
              <c:f>'Task 3_Final Content Data set'!$H$2:$H$4</c:f>
              <c:numCache>
                <c:formatCode>General</c:formatCode>
                <c:ptCount val="3"/>
                <c:pt idx="0">
                  <c:v>75</c:v>
                </c:pt>
                <c:pt idx="1">
                  <c:v>72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23-4EED-8E4D-B7D25E97B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7852351"/>
        <c:axId val="317849951"/>
      </c:barChart>
      <c:catAx>
        <c:axId val="317852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849951"/>
        <c:crosses val="autoZero"/>
        <c:auto val="1"/>
        <c:lblAlgn val="ctr"/>
        <c:lblOffset val="100"/>
        <c:noMultiLvlLbl val="0"/>
      </c:catAx>
      <c:valAx>
        <c:axId val="3178499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852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[SOCIAL BUZZ]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99253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2135141"/>
            <a:ext cx="5685087" cy="1296464"/>
            <a:chOff x="0" y="691990"/>
            <a:chExt cx="7580116" cy="1728618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10160" y="1904227"/>
              <a:ext cx="7569956" cy="516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32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A74A6353-CEF5-76E2-229A-9D93F453B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834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3F9B53-6540-4DC3-F35B-E012B0819493}"/>
              </a:ext>
            </a:extLst>
          </p:cNvPr>
          <p:cNvSpPr txBox="1"/>
          <p:nvPr/>
        </p:nvSpPr>
        <p:spPr>
          <a:xfrm>
            <a:off x="11049000" y="1754770"/>
            <a:ext cx="503675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It outlines a three  month POC by Accenture for Social Buzz focusing on auditing by big data practices, providing IPO recommendations, and identifying the top 5 content categories . It highlights the challenge of managing 36.5 million pieces of content annually and present the data analysis process. The project team includes Syed Zaid Karim, Marcus Rompton and Andrew flaming.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4461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092726" y="2425313"/>
            <a:ext cx="11488579" cy="4401205"/>
          </a:xfrm>
          <a:prstGeom prst="rect">
            <a:avLst/>
          </a:prstGeom>
          <a:solidFill>
            <a:schemeClr val="bg1"/>
          </a:solidFill>
        </p:spPr>
        <p:txBody>
          <a:bodyPr wrap="square" lIns="3960000" anchor="t" anchorCtr="1">
            <a:spAutoFit/>
          </a:bodyPr>
          <a:lstStyle/>
          <a:p>
            <a:r>
              <a:rPr lang="en-IN" sz="2800" dirty="0"/>
              <a:t>Social Buzz is a fast growing technology unicorn</a:t>
            </a:r>
          </a:p>
          <a:p>
            <a:r>
              <a:rPr lang="en-IN" sz="2800" dirty="0"/>
              <a:t> that need to adapt quickly to adapt quickly to it’s global scale.</a:t>
            </a:r>
          </a:p>
          <a:p>
            <a:r>
              <a:rPr lang="en-IN" sz="2800" dirty="0"/>
              <a:t>Accenture has begun a 3 month POC focusing on these tasks:</a:t>
            </a:r>
          </a:p>
          <a:p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Analysis to find Social Buzz’s top 5 most 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2057399" y="1962340"/>
            <a:ext cx="5934536" cy="5899345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 vert="horz" lIns="3060000" tIns="4320000" bIns="0" anchor="ctr" anchorCtr="0"/>
          <a:lstStyle/>
          <a:p>
            <a:r>
              <a:rPr lang="en-AU" sz="2800" b="1" dirty="0">
                <a:solidFill>
                  <a:schemeClr val="bg1"/>
                </a:solidFill>
              </a:rPr>
              <a:t>Over </a:t>
            </a:r>
            <a:r>
              <a:rPr lang="en-AU" sz="2800" b="1" u="sng" dirty="0">
                <a:solidFill>
                  <a:schemeClr val="bg1"/>
                </a:solidFill>
              </a:rPr>
              <a:t>100000</a:t>
            </a:r>
            <a:r>
              <a:rPr lang="en-AU" sz="2800" b="1" dirty="0">
                <a:solidFill>
                  <a:schemeClr val="bg1"/>
                </a:solidFill>
              </a:rPr>
              <a:t> posts per day</a:t>
            </a:r>
          </a:p>
          <a:p>
            <a:endParaRPr lang="en-AU" sz="2800" b="1" dirty="0">
              <a:solidFill>
                <a:schemeClr val="bg1"/>
              </a:solidFill>
            </a:endParaRPr>
          </a:p>
          <a:p>
            <a:r>
              <a:rPr lang="en-AU" sz="2800" b="1" u="sng" dirty="0">
                <a:solidFill>
                  <a:schemeClr val="bg1"/>
                </a:solidFill>
              </a:rPr>
              <a:t>36,500,000</a:t>
            </a:r>
            <a:r>
              <a:rPr lang="en-AU" sz="2800" b="1" dirty="0">
                <a:solidFill>
                  <a:schemeClr val="bg1"/>
                </a:solidFill>
              </a:rPr>
              <a:t> pieces of content </a:t>
            </a:r>
          </a:p>
          <a:p>
            <a:r>
              <a:rPr lang="en-AU" sz="2800" b="1" dirty="0">
                <a:solidFill>
                  <a:schemeClr val="bg1"/>
                </a:solidFill>
              </a:rPr>
              <a:t>Per Year!</a:t>
            </a:r>
          </a:p>
          <a:p>
            <a:endParaRPr lang="en-AU" sz="2800" dirty="0">
              <a:solidFill>
                <a:schemeClr val="bg1"/>
              </a:solidFill>
            </a:endParaRPr>
          </a:p>
          <a:p>
            <a:endParaRPr lang="en-AU" sz="28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u="sng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51892" y="1456869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253799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92EA84-8403-DFEA-84FE-9817E5E0F255}"/>
              </a:ext>
            </a:extLst>
          </p:cNvPr>
          <p:cNvSpPr txBox="1"/>
          <p:nvPr/>
        </p:nvSpPr>
        <p:spPr>
          <a:xfrm>
            <a:off x="14643476" y="1197998"/>
            <a:ext cx="27301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Syed Zaid Karim</a:t>
            </a:r>
          </a:p>
          <a:p>
            <a:r>
              <a:rPr lang="en-IN" dirty="0"/>
              <a:t>Data Analyst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80298-4454-BB26-D233-29562C539359}"/>
              </a:ext>
            </a:extLst>
          </p:cNvPr>
          <p:cNvSpPr txBox="1"/>
          <p:nvPr/>
        </p:nvSpPr>
        <p:spPr>
          <a:xfrm>
            <a:off x="14643476" y="4047340"/>
            <a:ext cx="27301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Marcus Rompton</a:t>
            </a:r>
          </a:p>
          <a:p>
            <a:r>
              <a:rPr lang="en-IN" dirty="0"/>
              <a:t>Senior Principle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ED9F34-B9B8-5982-0E5D-4BFFE3E4C676}"/>
              </a:ext>
            </a:extLst>
          </p:cNvPr>
          <p:cNvSpPr txBox="1"/>
          <p:nvPr/>
        </p:nvSpPr>
        <p:spPr>
          <a:xfrm>
            <a:off x="14643477" y="7421293"/>
            <a:ext cx="313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Andrew Fieming</a:t>
            </a:r>
          </a:p>
          <a:p>
            <a:r>
              <a:rPr lang="en-IN" dirty="0"/>
              <a:t>Chief Technical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7B84D5-9965-381D-DA6E-1E9C020F2C4A}"/>
              </a:ext>
            </a:extLst>
          </p:cNvPr>
          <p:cNvSpPr txBox="1"/>
          <p:nvPr/>
        </p:nvSpPr>
        <p:spPr>
          <a:xfrm>
            <a:off x="3980962" y="1447015"/>
            <a:ext cx="331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Data 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28DEA4-67F7-5888-5A63-C0D1196B22D7}"/>
              </a:ext>
            </a:extLst>
          </p:cNvPr>
          <p:cNvSpPr txBox="1"/>
          <p:nvPr/>
        </p:nvSpPr>
        <p:spPr>
          <a:xfrm>
            <a:off x="6040902" y="3069327"/>
            <a:ext cx="2767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05790A-4A95-70B9-D52F-4648FB848A20}"/>
              </a:ext>
            </a:extLst>
          </p:cNvPr>
          <p:cNvSpPr txBox="1"/>
          <p:nvPr/>
        </p:nvSpPr>
        <p:spPr>
          <a:xfrm>
            <a:off x="7696199" y="4697968"/>
            <a:ext cx="2767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35E0CA-51A7-FF3F-9B23-FD64A830298A}"/>
              </a:ext>
            </a:extLst>
          </p:cNvPr>
          <p:cNvSpPr txBox="1"/>
          <p:nvPr/>
        </p:nvSpPr>
        <p:spPr>
          <a:xfrm>
            <a:off x="9543522" y="6215568"/>
            <a:ext cx="369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C05BD1-D420-82B6-C0B0-6C69C7813A03}"/>
              </a:ext>
            </a:extLst>
          </p:cNvPr>
          <p:cNvSpPr txBox="1"/>
          <p:nvPr/>
        </p:nvSpPr>
        <p:spPr>
          <a:xfrm>
            <a:off x="11578642" y="7972110"/>
            <a:ext cx="31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6051A5EE-DBF2-8945-C8D2-095633CBFF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190335"/>
              </p:ext>
            </p:extLst>
          </p:nvPr>
        </p:nvGraphicFramePr>
        <p:xfrm>
          <a:off x="3886199" y="1756595"/>
          <a:ext cx="11408643" cy="7011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22C2262-3240-7847-6CCE-FA934FF2CE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241655"/>
              </p:ext>
            </p:extLst>
          </p:nvPr>
        </p:nvGraphicFramePr>
        <p:xfrm>
          <a:off x="6858000" y="1833601"/>
          <a:ext cx="9906000" cy="6753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244</Words>
  <Application>Microsoft Office PowerPoint</Application>
  <PresentationFormat>Custom</PresentationFormat>
  <Paragraphs>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Calibri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Zaid karim</cp:lastModifiedBy>
  <cp:revision>12</cp:revision>
  <dcterms:created xsi:type="dcterms:W3CDTF">2006-08-16T00:00:00Z</dcterms:created>
  <dcterms:modified xsi:type="dcterms:W3CDTF">2025-02-13T09:38:56Z</dcterms:modified>
  <dc:identifier>DAEhDyfaYKE</dc:identifier>
</cp:coreProperties>
</file>